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48" r:id="rId2"/>
    <p:sldId id="349" r:id="rId3"/>
    <p:sldId id="354" r:id="rId4"/>
    <p:sldId id="357" r:id="rId5"/>
    <p:sldId id="359" r:id="rId6"/>
    <p:sldId id="356" r:id="rId7"/>
    <p:sldId id="360" r:id="rId8"/>
    <p:sldId id="350" r:id="rId9"/>
    <p:sldId id="351" r:id="rId10"/>
    <p:sldId id="352" r:id="rId11"/>
    <p:sldId id="355" r:id="rId12"/>
  </p:sldIdLst>
  <p:sldSz cx="9144000" cy="6858000" type="screen4x3"/>
  <p:notesSz cx="9296400" cy="70104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Osak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FF"/>
    <a:srgbClr val="FF0000"/>
    <a:srgbClr val="FFFF66"/>
    <a:srgbClr val="0065A5"/>
    <a:srgbClr val="6898B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83" autoAdjust="0"/>
  </p:normalViewPr>
  <p:slideViewPr>
    <p:cSldViewPr>
      <p:cViewPr varScale="1">
        <p:scale>
          <a:sx n="83" d="100"/>
          <a:sy n="83" d="100"/>
        </p:scale>
        <p:origin x="145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Ring Strain vs Ring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Sheet1!$A$5:$A$12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numCache>
            </c:numRef>
          </c:xVal>
          <c:yVal>
            <c:numRef>
              <c:f>Sheet1!$B$5:$B$12</c:f>
              <c:numCache>
                <c:formatCode>General</c:formatCode>
                <c:ptCount val="8"/>
                <c:pt idx="0">
                  <c:v>27.6</c:v>
                </c:pt>
                <c:pt idx="1">
                  <c:v>26.4</c:v>
                </c:pt>
                <c:pt idx="2">
                  <c:v>6.5</c:v>
                </c:pt>
                <c:pt idx="3">
                  <c:v>0</c:v>
                </c:pt>
                <c:pt idx="4">
                  <c:v>6.3</c:v>
                </c:pt>
                <c:pt idx="5">
                  <c:v>9.6</c:v>
                </c:pt>
                <c:pt idx="6">
                  <c:v>12.6</c:v>
                </c:pt>
                <c:pt idx="7">
                  <c:v>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FA4-4C88-8422-5EF8B326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3811696"/>
        <c:axId val="313811368"/>
      </c:scatterChart>
      <c:valAx>
        <c:axId val="313811696"/>
        <c:scaling>
          <c:orientation val="minMax"/>
          <c:max val="10"/>
          <c:min val="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Ring Size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811368"/>
        <c:crosses val="autoZero"/>
        <c:crossBetween val="midCat"/>
      </c:valAx>
      <c:valAx>
        <c:axId val="31381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Ring Strain Energy kcal/mol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811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39EA3D80-BBE3-4E5D-987E-06A064030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buFontTx/>
              <a:buNone/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buFontTx/>
              <a:buNone/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605FC48D-BFE3-43C0-A400-9EDD683E1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1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67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10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83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11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2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2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02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3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72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4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4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5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85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6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1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7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14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8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61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Osaka" pitchFamily="1" charset="-128"/>
              </a:defRPr>
            </a:lvl9pPr>
          </a:lstStyle>
          <a:p>
            <a:fld id="{C4946CE4-AFEB-43CF-B518-F662465DE053}" type="slidenum">
              <a:rPr lang="en-US" altLang="en-US" sz="1200" smtClean="0">
                <a:latin typeface="Times" panose="02020603050405020304" pitchFamily="18" charset="0"/>
              </a:rPr>
              <a:pPr/>
              <a:t>9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5288" y="6308725"/>
            <a:ext cx="8424862" cy="252413"/>
          </a:xfr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Oregon State University, Department of Chemistry, CH231, Sleszynski</a:t>
            </a:r>
          </a:p>
        </p:txBody>
      </p:sp>
    </p:spTree>
    <p:extLst>
      <p:ext uri="{BB962C8B-B14F-4D97-AF65-F5344CB8AC3E}">
        <p14:creationId xmlns:p14="http://schemas.microsoft.com/office/powerpoint/2010/main" val="105799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345238"/>
            <a:ext cx="87487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b="1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Oregon State University, Department of Chemistry, CH231, Sleszynski</a:t>
            </a: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3425" y="6345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094C9C4-F495-4ADC-9842-5534B7ED5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Comic Sans MS" panose="030F0702030302020204" pitchFamily="66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221270"/>
            <a:ext cx="874846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Energy is the Reason for Everything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615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mic Sans MS" panose="030F0702030302020204" pitchFamily="66" charset="0"/>
              </a:rPr>
              <a:t>Slide </a:t>
            </a:r>
            <a:fld id="{9F5BA582-CA71-4C44-BA37-F254F465DAAB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1" dirty="0">
              <a:latin typeface="Comic Sans MS" panose="030F0702030302020204" pitchFamily="66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401638" y="1050925"/>
            <a:ext cx="8742362" cy="449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Calorimetry</a:t>
            </a:r>
            <a:r>
              <a:rPr lang="en-US" altLang="en-US" sz="2400" dirty="0">
                <a:latin typeface="Comic Sans MS" panose="030F0702030302020204" pitchFamily="66" charset="0"/>
              </a:rPr>
              <a:t> – measurement of 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a thermodynamic quantity through the generation of a temperature difference</a:t>
            </a:r>
            <a:endParaRPr lang="en-US" altLang="en-US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2400" b="1" dirty="0" smtClean="0">
                <a:latin typeface="Comic Sans MS" panose="030F0702030302020204" pitchFamily="66" charset="0"/>
              </a:rPr>
              <a:t>C</a:t>
            </a:r>
            <a:r>
              <a:rPr lang="en-US" altLang="en-US" sz="2400" b="1" baseline="-30000" dirty="0" smtClean="0">
                <a:latin typeface="Comic Sans MS" panose="030F0702030302020204" pitchFamily="66" charset="0"/>
              </a:rPr>
              <a:t>8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H</a:t>
            </a:r>
            <a:r>
              <a:rPr lang="en-US" altLang="en-US" sz="2400" b="1" baseline="-30000" dirty="0" smtClean="0">
                <a:latin typeface="Comic Sans MS" panose="030F0702030302020204" pitchFamily="66" charset="0"/>
              </a:rPr>
              <a:t>14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O</a:t>
            </a:r>
            <a:r>
              <a:rPr lang="en-US" altLang="en-US" sz="2400" b="1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latin typeface="Comic Sans MS" panose="030F0702030302020204" pitchFamily="66" charset="0"/>
              </a:rPr>
              <a:t>+ 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21/2 </a:t>
            </a:r>
            <a:r>
              <a:rPr lang="en-US" altLang="en-US" sz="2400" b="1" dirty="0">
                <a:latin typeface="Comic Sans MS" panose="030F0702030302020204" pitchFamily="66" charset="0"/>
              </a:rPr>
              <a:t>O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2(g)</a:t>
            </a:r>
            <a:r>
              <a:rPr lang="en-US" altLang="en-US" sz="2400" b="1" dirty="0">
                <a:latin typeface="Comic Sans MS" panose="030F0702030302020204" pitchFamily="66" charset="0"/>
              </a:rPr>
              <a:t>	    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8 </a:t>
            </a:r>
            <a:r>
              <a:rPr lang="en-US" altLang="en-US" sz="2400" b="1" dirty="0">
                <a:latin typeface="Comic Sans MS" panose="030F0702030302020204" pitchFamily="66" charset="0"/>
              </a:rPr>
              <a:t>CO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2(g)</a:t>
            </a:r>
            <a:r>
              <a:rPr lang="en-US" altLang="en-US" sz="2400" b="1" dirty="0">
                <a:latin typeface="Comic Sans MS" panose="030F0702030302020204" pitchFamily="66" charset="0"/>
              </a:rPr>
              <a:t> + 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7 </a:t>
            </a:r>
            <a:r>
              <a:rPr lang="en-US" altLang="en-US" sz="2400" b="1" dirty="0">
                <a:latin typeface="Comic Sans MS" panose="030F0702030302020204" pitchFamily="66" charset="0"/>
              </a:rPr>
              <a:t>H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b="1" dirty="0">
                <a:latin typeface="Comic Sans MS" panose="030F0702030302020204" pitchFamily="66" charset="0"/>
              </a:rPr>
              <a:t>O</a:t>
            </a:r>
            <a:r>
              <a:rPr lang="en-US" altLang="en-US" sz="2400" b="1" baseline="-25000" dirty="0">
                <a:latin typeface="Comic Sans MS" panose="030F0702030302020204" pitchFamily="66" charset="0"/>
              </a:rPr>
              <a:t>(l)</a:t>
            </a:r>
            <a:endParaRPr lang="en-US" altLang="en-US" sz="2400" baseline="-250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Bond enthalpy released </a:t>
            </a:r>
            <a:r>
              <a:rPr lang="en-US" altLang="en-US" sz="2400" dirty="0">
                <a:latin typeface="Comic Sans MS" panose="030F0702030302020204" pitchFamily="66" charset="0"/>
              </a:rPr>
              <a:t>as heat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>
                <a:latin typeface="Comic Sans MS" panose="030F0702030302020204" pitchFamily="66" charset="0"/>
              </a:rPr>
              <a:t>Heat moves from high temperature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To low temperature water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</a:t>
            </a:r>
            <a:r>
              <a:rPr lang="en-US" altLang="en-US" sz="2400" dirty="0" err="1">
                <a:latin typeface="Comic Sans MS" panose="030F0702030302020204" pitchFamily="66" charset="0"/>
              </a:rPr>
              <a:t>q</a:t>
            </a:r>
            <a:r>
              <a:rPr lang="en-US" altLang="en-US" sz="2400" baseline="-25000" dirty="0" err="1">
                <a:latin typeface="Comic Sans MS" panose="030F0702030302020204" pitchFamily="66" charset="0"/>
              </a:rPr>
              <a:t>rxn</a:t>
            </a:r>
            <a:r>
              <a:rPr lang="en-US" altLang="en-US" sz="2400" dirty="0">
                <a:latin typeface="Comic Sans MS" panose="030F0702030302020204" pitchFamily="66" charset="0"/>
              </a:rPr>
              <a:t> = m x C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s</a:t>
            </a:r>
            <a:r>
              <a:rPr lang="en-US" altLang="en-US" sz="2400" dirty="0">
                <a:latin typeface="Comic Sans MS" panose="030F0702030302020204" pitchFamily="66" charset="0"/>
              </a:rPr>
              <a:t> x ∆T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	</a:t>
            </a:r>
            <a:r>
              <a:rPr lang="en-US" altLang="en-US" sz="2000" dirty="0">
                <a:latin typeface="Comic Sans MS" panose="030F0702030302020204" pitchFamily="66" charset="0"/>
              </a:rPr>
              <a:t>m = mass of water in calorimeter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	C</a:t>
            </a:r>
            <a:r>
              <a:rPr lang="en-US" altLang="en-US" sz="2000" baseline="-25000" dirty="0">
                <a:latin typeface="Comic Sans MS" panose="030F0702030302020204" pitchFamily="66" charset="0"/>
              </a:rPr>
              <a:t>s</a:t>
            </a:r>
            <a:r>
              <a:rPr lang="en-US" altLang="en-US" sz="2000" dirty="0">
                <a:latin typeface="Comic Sans MS" panose="030F0702030302020204" pitchFamily="66" charset="0"/>
              </a:rPr>
              <a:t> = water specific heat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capacity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</p:txBody>
      </p:sp>
      <p:pic>
        <p:nvPicPr>
          <p:cNvPr id="56" name="Picture 4" descr="FIG07_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879725"/>
            <a:ext cx="2643187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948878" y="1773625"/>
            <a:ext cx="3767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Using a </a:t>
            </a:r>
            <a:r>
              <a:rPr lang="en-US" alt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calorimeter</a:t>
            </a:r>
            <a:endParaRPr lang="en-US" alt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>
            <a:off x="3657600" y="2492896"/>
            <a:ext cx="9144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5194300" y="3465004"/>
            <a:ext cx="1243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system</a:t>
            </a:r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4059238" y="3757042"/>
            <a:ext cx="1792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surroundings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156176" y="3787218"/>
            <a:ext cx="1512168" cy="15859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730981" y="4035859"/>
            <a:ext cx="1469311" cy="16253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395536" y="5589240"/>
            <a:ext cx="6277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General chemistry question – what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other </a:t>
            </a:r>
            <a:r>
              <a:rPr lang="en-US" altLang="en-US" sz="2000" b="1" dirty="0" err="1" smtClean="0">
                <a:solidFill>
                  <a:srgbClr val="FF0000"/>
                </a:solidFill>
              </a:rPr>
              <a:t>thermo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 quantities </a:t>
            </a:r>
            <a:r>
              <a:rPr lang="en-US" altLang="en-US" sz="2000" b="1" dirty="0">
                <a:solidFill>
                  <a:srgbClr val="FF0000"/>
                </a:solidFill>
              </a:rPr>
              <a:t>can we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measure using a calorimeter?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416316" y="2204864"/>
            <a:ext cx="1620180" cy="584775"/>
            <a:chOff x="7452320" y="2124145"/>
            <a:chExt cx="1620180" cy="584775"/>
          </a:xfrm>
        </p:grpSpPr>
        <p:sp>
          <p:nvSpPr>
            <p:cNvPr id="59" name="Rectangle 29"/>
            <p:cNvSpPr>
              <a:spLocks noChangeArrowheads="1"/>
            </p:cNvSpPr>
            <p:nvPr/>
          </p:nvSpPr>
          <p:spPr bwMode="auto">
            <a:xfrm>
              <a:off x="7712260" y="2124145"/>
              <a:ext cx="136024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Enthalpy of reaction</a:t>
              </a:r>
              <a:endPara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Rectangle 29"/>
            <p:cNvSpPr>
              <a:spLocks noChangeArrowheads="1"/>
            </p:cNvSpPr>
            <p:nvPr/>
          </p:nvSpPr>
          <p:spPr bwMode="auto">
            <a:xfrm>
              <a:off x="7452320" y="2163633"/>
              <a:ext cx="333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pitchFamily="1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endPara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238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1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85788" y="8620"/>
            <a:ext cx="83391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Propagation of Error in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Mathematical Operations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615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mic Sans MS" panose="030F0702030302020204" pitchFamily="66" charset="0"/>
              </a:rPr>
              <a:t>Slide </a:t>
            </a:r>
            <a:fld id="{9F5BA582-CA71-4C44-BA37-F254F465DAAB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1" dirty="0">
              <a:latin typeface="Comic Sans MS" panose="030F0702030302020204" pitchFamily="66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7822914" y="1887215"/>
            <a:ext cx="7455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SD</a:t>
            </a:r>
            <a:endParaRPr lang="en-US" alt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science.clemson.edu/physics/labs/tutorials/errorp/eptab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14" y="1120502"/>
            <a:ext cx="6807882" cy="445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 flipH="1" flipV="1">
            <a:off x="7056276" y="2118047"/>
            <a:ext cx="73063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7390866" y="4149080"/>
            <a:ext cx="8895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RSD</a:t>
            </a:r>
            <a:endParaRPr lang="en-US" alt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6660232" y="4379912"/>
            <a:ext cx="730634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Double Bracket 4"/>
          <p:cNvSpPr/>
          <p:nvPr/>
        </p:nvSpPr>
        <p:spPr bwMode="auto">
          <a:xfrm>
            <a:off x="6025896" y="4149080"/>
            <a:ext cx="548640" cy="461665"/>
          </a:xfrm>
          <a:prstGeom prst="bracketPair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7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85788" y="276225"/>
            <a:ext cx="833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Warning About Volume Transfer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615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mic Sans MS" panose="030F0702030302020204" pitchFamily="66" charset="0"/>
              </a:rPr>
              <a:t>Slide </a:t>
            </a:r>
            <a:fld id="{9F5BA582-CA71-4C44-BA37-F254F465DAAB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88740"/>
            <a:ext cx="2857500" cy="3810000"/>
          </a:xfrm>
          <a:prstGeom prst="rect">
            <a:avLst/>
          </a:prstGeom>
        </p:spPr>
      </p:pic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3289040" y="1124744"/>
            <a:ext cx="5854959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Volumetric flask are TC – To Contain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It will not accurately </a:t>
            </a:r>
            <a:r>
              <a:rPr lang="en-US" altLang="en-US" sz="2000" i="1" dirty="0" smtClean="0">
                <a:latin typeface="Comic Sans MS" panose="030F0702030302020204" pitchFamily="66" charset="0"/>
              </a:rPr>
              <a:t>deliver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a volume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Our experimental write up says that differences will average out.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What is the criteria for “averaging”?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experimental steps violate that criteria?</a:t>
            </a:r>
            <a:endParaRPr lang="en-US" altLang="en-US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95536" y="4905164"/>
            <a:ext cx="58520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The best of bad experimental options: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Speed, accuracy, precision, temperature loss</a:t>
            </a:r>
          </a:p>
        </p:txBody>
      </p:sp>
    </p:spTree>
    <p:extLst>
      <p:ext uri="{BB962C8B-B14F-4D97-AF65-F5344CB8AC3E}">
        <p14:creationId xmlns:p14="http://schemas.microsoft.com/office/powerpoint/2010/main" val="8627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8620"/>
            <a:ext cx="8762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 Always Make Assumptions When We Describe Experiments and Results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615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mic Sans MS" panose="030F0702030302020204" pitchFamily="66" charset="0"/>
              </a:rPr>
              <a:t>Slide </a:t>
            </a:r>
            <a:fld id="{9F5BA582-CA71-4C44-BA37-F254F465DAAB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95536" y="1052736"/>
            <a:ext cx="8748712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None/>
            </a:pPr>
            <a:r>
              <a:rPr lang="en-US" altLang="en-US" sz="2400" dirty="0" err="1" smtClean="0">
                <a:latin typeface="Comic Sans MS" panose="030F0702030302020204" pitchFamily="66" charset="0"/>
              </a:rPr>
              <a:t>q</a:t>
            </a:r>
            <a:r>
              <a:rPr lang="en-US" altLang="en-US" sz="2400" baseline="-25000" dirty="0" err="1" smtClean="0">
                <a:latin typeface="Comic Sans MS" panose="030F0702030302020204" pitchFamily="66" charset="0"/>
              </a:rPr>
              <a:t>rxn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= 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m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H2O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x 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C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s H2O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x ∆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T</a:t>
            </a:r>
            <a:endParaRPr lang="en-US" alt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All of the </a:t>
            </a:r>
            <a:r>
              <a:rPr lang="en-US" altLang="en-US" sz="2000" dirty="0" err="1">
                <a:latin typeface="Comic Sans MS" panose="030F0702030302020204" pitchFamily="66" charset="0"/>
              </a:rPr>
              <a:t>q</a:t>
            </a:r>
            <a:r>
              <a:rPr lang="en-US" altLang="en-US" sz="2000" baseline="-25000" dirty="0" err="1">
                <a:latin typeface="Comic Sans MS" panose="030F0702030302020204" pitchFamily="66" charset="0"/>
              </a:rPr>
              <a:t>rxn</a:t>
            </a:r>
            <a:r>
              <a:rPr lang="en-US" altLang="en-US" sz="2000" baseline="-25000" dirty="0">
                <a:latin typeface="Comic Sans MS" panose="030F0702030302020204" pitchFamily="66" charset="0"/>
              </a:rPr>
              <a:t>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has gone into the H</a:t>
            </a:r>
            <a:r>
              <a:rPr lang="en-US" altLang="en-US" sz="2000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O. </a:t>
            </a:r>
            <a:endParaRPr lang="en-US" altLang="en-US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What besides the </a:t>
            </a:r>
            <a:r>
              <a:rPr lang="en-US" altLang="en-US" sz="2000" dirty="0">
                <a:latin typeface="Comic Sans MS" panose="030F0702030302020204" pitchFamily="66" charset="0"/>
              </a:rPr>
              <a:t>H</a:t>
            </a:r>
            <a:r>
              <a:rPr lang="en-US" altLang="en-US" sz="20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000" dirty="0">
                <a:latin typeface="Comic Sans MS" panose="030F0702030302020204" pitchFamily="66" charset="0"/>
              </a:rPr>
              <a:t>O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absorbed heat and changed temperature?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The energy measured is from the reaction we want to study. 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What else is generating energy?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There is no energy exchange between the calorimeter and the lab environment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.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Our measurement equipment is error free.</a:t>
            </a:r>
            <a:endParaRPr lang="en-US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latin typeface="Comic Sans MS" panose="030F0702030302020204" pitchFamily="66" charset="0"/>
              </a:rPr>
              <a:t>ALWAYS ACKNOWLEDGE YOUR ASSUMPTIONS!!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They limit the validity of your results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How big are the errors from these assumptions?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Do the errors invalid your results?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Can we correct the errors in these assumptions?</a:t>
            </a:r>
            <a:endParaRPr lang="en-US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4048" y="1772816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True?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7560332" y="2384884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True?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1907704" y="3316922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True?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472100" y="3608071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FF0000"/>
                </a:solidFill>
              </a:rPr>
              <a:t>True?</a:t>
            </a:r>
            <a:endParaRPr lang="en-US" sz="2000" b="1" dirty="0"/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247964" y="1085838"/>
            <a:ext cx="4224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Assume makes an 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ass</a:t>
            </a:r>
            <a:r>
              <a:rPr lang="en-US" altLang="en-US" sz="2000" dirty="0">
                <a:latin typeface="Comic Sans MS" panose="030F0702030302020204" pitchFamily="66" charset="0"/>
              </a:rPr>
              <a:t> of 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US" altLang="en-US" sz="2000" dirty="0">
                <a:latin typeface="Comic Sans MS" panose="030F0702030302020204" pitchFamily="66" charset="0"/>
              </a:rPr>
              <a:t> and 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What assumptions have we made?</a:t>
            </a:r>
          </a:p>
        </p:txBody>
      </p:sp>
    </p:spTree>
    <p:extLst>
      <p:ext uri="{BB962C8B-B14F-4D97-AF65-F5344CB8AC3E}">
        <p14:creationId xmlns:p14="http://schemas.microsoft.com/office/powerpoint/2010/main" val="16527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8620"/>
            <a:ext cx="8762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We Correct the Errors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Produced by Our Assumptions?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95536" y="1052736"/>
            <a:ext cx="8748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What besides the water is absorbing heat and changing temperature?</a:t>
            </a:r>
            <a:endParaRPr lang="en-US" altLang="en-US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1880828"/>
            <a:ext cx="792088" cy="10312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03925"/>
            <a:ext cx="762274" cy="10163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67744" y="1903925"/>
            <a:ext cx="648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6000" b="1" dirty="0" smtClean="0">
                <a:solidFill>
                  <a:srgbClr val="FF0000"/>
                </a:solidFill>
              </a:rPr>
              <a:t>?</a:t>
            </a:r>
            <a:endParaRPr lang="en-US" sz="6000" b="1" dirty="0"/>
          </a:p>
        </p:txBody>
      </p:sp>
      <p:sp>
        <p:nvSpPr>
          <p:cNvPr id="10" name="Rectangle 9"/>
          <p:cNvSpPr/>
          <p:nvPr/>
        </p:nvSpPr>
        <p:spPr>
          <a:xfrm>
            <a:off x="2807804" y="1664804"/>
            <a:ext cx="633619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2000" dirty="0" smtClean="0"/>
              <a:t>You can measure each individual contributor and sum them up.</a:t>
            </a:r>
          </a:p>
          <a:p>
            <a:pPr defTabSz="457200"/>
            <a:endParaRPr lang="en-US" sz="1200" b="1" dirty="0" smtClean="0">
              <a:solidFill>
                <a:srgbClr val="FF0000"/>
              </a:solidFill>
            </a:endParaRPr>
          </a:p>
          <a:p>
            <a:pPr defTabSz="457200"/>
            <a:r>
              <a:rPr lang="en-US" sz="2000" b="1" dirty="0" smtClean="0">
                <a:solidFill>
                  <a:srgbClr val="FF0000"/>
                </a:solidFill>
              </a:rPr>
              <a:t>ASSUME</a:t>
            </a:r>
            <a:r>
              <a:rPr lang="en-US" sz="2000" dirty="0" smtClean="0"/>
              <a:t> that you’ve accounted for them all.</a:t>
            </a:r>
          </a:p>
          <a:p>
            <a:pPr defTabSz="457200"/>
            <a:endParaRPr lang="en-US" sz="1200" b="1" dirty="0" smtClean="0">
              <a:solidFill>
                <a:srgbClr val="FF0000"/>
              </a:solidFill>
            </a:endParaRPr>
          </a:p>
          <a:p>
            <a:pPr defTabSz="457200"/>
            <a:r>
              <a:rPr lang="en-US" sz="2000" b="1" dirty="0" smtClean="0">
                <a:solidFill>
                  <a:srgbClr val="FF0000"/>
                </a:solidFill>
              </a:rPr>
              <a:t>OR</a:t>
            </a:r>
            <a:r>
              <a:rPr lang="en-US" sz="2000" dirty="0" smtClean="0"/>
              <a:t> Calibrate the entire apparatus using a known compound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4139952" y="3248980"/>
            <a:ext cx="2226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altLang="en-US" sz="2000" dirty="0" smtClean="0">
                <a:solidFill>
                  <a:srgbClr val="0070C0"/>
                </a:solidFill>
              </a:rPr>
              <a:t>Methyl salicylate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916" y="3861048"/>
            <a:ext cx="87320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dirty="0" smtClean="0"/>
              <a:t>Fewer assumptions about the apparatus</a:t>
            </a:r>
          </a:p>
          <a:p>
            <a:pPr defTabSz="457200"/>
            <a:r>
              <a:rPr lang="en-US" altLang="en-US" dirty="0" smtClean="0"/>
              <a:t>	Data always trumps assumptions</a:t>
            </a:r>
          </a:p>
          <a:p>
            <a:pPr defTabSz="457200"/>
            <a:endParaRPr lang="en-US" altLang="en-US" dirty="0">
              <a:solidFill>
                <a:srgbClr val="FF0000"/>
              </a:solidFill>
            </a:endParaRPr>
          </a:p>
          <a:p>
            <a:pPr defTabSz="457200"/>
            <a:r>
              <a:rPr lang="en-US" altLang="en-US" dirty="0" smtClean="0">
                <a:solidFill>
                  <a:srgbClr val="FF0000"/>
                </a:solidFill>
              </a:rPr>
              <a:t>What errors are we introducing during calibration?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4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8620"/>
            <a:ext cx="8762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Accuracy and Precision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Random Error and Systematic Error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43708" y="4224571"/>
            <a:ext cx="720029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b="1" dirty="0" smtClean="0"/>
              <a:t>Instrument calibration and random error:</a:t>
            </a:r>
          </a:p>
          <a:p>
            <a:pPr defTabSz="457200"/>
            <a:r>
              <a:rPr lang="en-US" altLang="en-US" sz="2000" dirty="0" smtClean="0"/>
              <a:t>If you only run 1 calibration experiment, and use the data</a:t>
            </a:r>
          </a:p>
          <a:p>
            <a:pPr defTabSz="457200"/>
            <a:r>
              <a:rPr lang="en-US" altLang="en-US" sz="2000" dirty="0" smtClean="0"/>
              <a:t>Will that result in a random or systematic error in the rest of your data?</a:t>
            </a:r>
          </a:p>
          <a:p>
            <a:pPr defTabSz="457200"/>
            <a:r>
              <a:rPr lang="en-US" altLang="en-US" sz="2000" dirty="0" smtClean="0"/>
              <a:t>Does it matter? </a:t>
            </a:r>
          </a:p>
        </p:txBody>
      </p:sp>
      <p:pic>
        <p:nvPicPr>
          <p:cNvPr id="11" name="Picture 2" descr="http://www.webassign.net/harrischem/3-13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19"/>
          <a:stretch/>
        </p:blipFill>
        <p:spPr bwMode="auto">
          <a:xfrm>
            <a:off x="683568" y="2384884"/>
            <a:ext cx="664845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395250" y="3775362"/>
            <a:ext cx="995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altLang="en-US" sz="1400" b="1" dirty="0" smtClean="0">
                <a:solidFill>
                  <a:srgbClr val="FF0000"/>
                </a:solidFill>
              </a:rPr>
              <a:t>Precise &amp;</a:t>
            </a:r>
          </a:p>
          <a:p>
            <a:pPr algn="ctr" defTabSz="457200"/>
            <a:r>
              <a:rPr lang="en-US" altLang="en-US" sz="1400" b="1" dirty="0" smtClean="0">
                <a:solidFill>
                  <a:srgbClr val="FF0000"/>
                </a:solidFill>
              </a:rPr>
              <a:t>Accurate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2442" y="3766327"/>
            <a:ext cx="1355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altLang="en-US" sz="1400" b="1" dirty="0" smtClean="0">
                <a:solidFill>
                  <a:srgbClr val="FF0000"/>
                </a:solidFill>
              </a:rPr>
              <a:t>Precise Not Accurate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20555" y="3766327"/>
            <a:ext cx="1295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altLang="en-US" sz="1400" b="1" dirty="0" smtClean="0">
                <a:solidFill>
                  <a:srgbClr val="FF0000"/>
                </a:solidFill>
              </a:rPr>
              <a:t>Accurate Not Precise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9572" y="3753036"/>
            <a:ext cx="14221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US" altLang="en-US" sz="1400" b="1" dirty="0" smtClean="0">
                <a:solidFill>
                  <a:srgbClr val="FF0000"/>
                </a:solidFill>
              </a:rPr>
              <a:t>Not Accurate not Precise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16" name="Picture 2" descr="http://www.webassign.net/harrischem/3-13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4" r="52345" b="13719"/>
          <a:stretch/>
        </p:blipFill>
        <p:spPr bwMode="auto">
          <a:xfrm>
            <a:off x="431540" y="4296579"/>
            <a:ext cx="144016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886968" y="4709791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9972" y="5202645"/>
            <a:ext cx="686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altLang="en-US" sz="2000" b="1" dirty="0" smtClean="0">
                <a:solidFill>
                  <a:srgbClr val="FF0000"/>
                </a:solidFill>
              </a:rPr>
              <a:t>Bias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7200292" y="3417965"/>
            <a:ext cx="19442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Systematic error</a:t>
            </a:r>
            <a:endParaRPr lang="en-US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2375756" y="2465733"/>
            <a:ext cx="18362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Random error</a:t>
            </a:r>
            <a:endParaRPr lang="en-US" altLang="en-US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31740" y="5837202"/>
            <a:ext cx="6876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2000" b="1" dirty="0" smtClean="0">
                <a:solidFill>
                  <a:srgbClr val="FF0000"/>
                </a:solidFill>
              </a:rPr>
              <a:t>Comparing 2 numbers referred to an arbitrary point? </a:t>
            </a:r>
            <a:endParaRPr lang="en-US" alt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153" y="1448780"/>
            <a:ext cx="2484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2000" dirty="0" smtClean="0"/>
              <a:t>Not the </a:t>
            </a:r>
            <a:r>
              <a:rPr lang="en-US" altLang="en-US" sz="2000" b="1" i="1" dirty="0">
                <a:solidFill>
                  <a:srgbClr val="FF0000"/>
                </a:solidFill>
              </a:rPr>
              <a:t>right</a:t>
            </a:r>
            <a:r>
              <a:rPr lang="en-US" altLang="en-US" sz="2000" dirty="0"/>
              <a:t> thing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95536" y="1084674"/>
            <a:ext cx="87487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What’s the difference between precision and accuracy?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Precision – repeatedly do the 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same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thing?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Accuracy – how close are you to the correct value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	Requires that you know the right answer!</a:t>
            </a:r>
            <a:endParaRPr lang="en-US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7884" y="2063916"/>
            <a:ext cx="19545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2000" dirty="0" smtClean="0"/>
              <a:t>Run </a:t>
            </a:r>
            <a:r>
              <a:rPr lang="en-US" altLang="en-US" sz="2000" i="1" dirty="0" smtClean="0">
                <a:solidFill>
                  <a:srgbClr val="FF0000"/>
                </a:solidFill>
              </a:rPr>
              <a:t>controls</a:t>
            </a:r>
            <a:endParaRPr lang="en-US" alt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4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13" grpId="0"/>
      <p:bldP spid="15" grpId="0"/>
      <p:bldP spid="3" grpId="0" animBg="1"/>
      <p:bldP spid="4" grpId="0"/>
      <p:bldP spid="19" grpId="0"/>
      <p:bldP spid="21" grpId="0"/>
      <p:bldP spid="22" grpId="0"/>
      <p:bldP spid="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8620"/>
            <a:ext cx="8762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Do We Want To Measure?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Are We Measuring?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11916" y="1772816"/>
            <a:ext cx="874871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Anything in the bomb that reacts with oxygen!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	What else is in your sample?</a:t>
            </a: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</a:t>
            </a: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Starting materials </a:t>
            </a:r>
            <a:r>
              <a:rPr lang="en-US" altLang="en-US" sz="2000" dirty="0" err="1" smtClean="0">
                <a:latin typeface="Comic Sans MS" panose="030F0702030302020204" pitchFamily="66" charset="0"/>
              </a:rPr>
              <a:t>chlorobutyronitrile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/ </a:t>
            </a:r>
            <a:r>
              <a:rPr lang="en-US" altLang="en-US" sz="2000" dirty="0" err="1" smtClean="0">
                <a:latin typeface="Comic Sans MS" panose="030F0702030302020204" pitchFamily="66" charset="0"/>
              </a:rPr>
              <a:t>cyclohexyl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chloride?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	Butanol / methanol? 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What’s your GC look like? IR?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		Carboxylic acid? 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What’s your IR look like?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	Unwanted side products?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	Contaminants? Silicon grease? Dirty glassware?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	Fe wire oxidizing!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US" altLang="en-US" sz="2400" b="1" dirty="0" smtClean="0">
                <a:latin typeface="Comic Sans MS" panose="030F0702030302020204" pitchFamily="66" charset="0"/>
              </a:rPr>
              <a:t>How much?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	</a:t>
            </a: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Can we compensate for the impurities? 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What else?</a:t>
            </a:r>
          </a:p>
          <a:p>
            <a:pPr defTabSz="457200">
              <a:spcBef>
                <a:spcPct val="0"/>
              </a:spcBef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Water?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1540" y="1160748"/>
            <a:ext cx="8640960" cy="584775"/>
            <a:chOff x="395536" y="2204864"/>
            <a:chExt cx="8640960" cy="584775"/>
          </a:xfrm>
        </p:grpSpPr>
        <p:cxnSp>
          <p:nvCxnSpPr>
            <p:cNvPr id="11" name="Straight Arrow Connector 10"/>
            <p:cNvCxnSpPr>
              <a:cxnSpLocks noChangeShapeType="1"/>
            </p:cNvCxnSpPr>
            <p:nvPr/>
          </p:nvCxnSpPr>
          <p:spPr bwMode="auto">
            <a:xfrm>
              <a:off x="3657600" y="2492896"/>
              <a:ext cx="914400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" name="Group 11"/>
            <p:cNvGrpSpPr/>
            <p:nvPr/>
          </p:nvGrpSpPr>
          <p:grpSpPr>
            <a:xfrm>
              <a:off x="7416316" y="2204864"/>
              <a:ext cx="1620180" cy="584775"/>
              <a:chOff x="7452320" y="2124145"/>
              <a:chExt cx="1620180" cy="584775"/>
            </a:xfrm>
          </p:grpSpPr>
          <p:sp>
            <p:nvSpPr>
              <p:cNvPr id="13" name="Rectangle 29"/>
              <p:cNvSpPr>
                <a:spLocks noChangeArrowheads="1"/>
              </p:cNvSpPr>
              <p:nvPr/>
            </p:nvSpPr>
            <p:spPr bwMode="auto">
              <a:xfrm>
                <a:off x="7712260" y="2124145"/>
                <a:ext cx="136024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Enthalpy of reaction</a:t>
                </a:r>
                <a:endParaRPr lang="en-US" altLang="en-US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Rectangle 29"/>
              <p:cNvSpPr>
                <a:spLocks noChangeArrowheads="1"/>
              </p:cNvSpPr>
              <p:nvPr/>
            </p:nvSpPr>
            <p:spPr bwMode="auto">
              <a:xfrm>
                <a:off x="7452320" y="2163633"/>
                <a:ext cx="3331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  <a:endParaRPr lang="en-US" altLang="en-US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395536" y="2264001"/>
              <a:ext cx="716479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000"/>
                </a:spcAft>
              </a:pPr>
              <a:r>
                <a:rPr lang="en-US" altLang="en-US" b="1" dirty="0" smtClean="0"/>
                <a:t>C</a:t>
              </a:r>
              <a:r>
                <a:rPr lang="en-US" altLang="en-US" b="1" baseline="-30000" dirty="0" smtClean="0"/>
                <a:t>8</a:t>
              </a:r>
              <a:r>
                <a:rPr lang="en-US" altLang="en-US" b="1" dirty="0" smtClean="0"/>
                <a:t>H</a:t>
              </a:r>
              <a:r>
                <a:rPr lang="en-US" altLang="en-US" b="1" baseline="-30000" dirty="0" smtClean="0"/>
                <a:t>14</a:t>
              </a:r>
              <a:r>
                <a:rPr lang="en-US" altLang="en-US" b="1" dirty="0" smtClean="0"/>
                <a:t>O</a:t>
              </a:r>
              <a:r>
                <a:rPr lang="en-US" altLang="en-US" b="1" baseline="-25000" dirty="0" smtClean="0"/>
                <a:t>2</a:t>
              </a:r>
              <a:r>
                <a:rPr lang="en-US" altLang="en-US" b="1" dirty="0" smtClean="0"/>
                <a:t> </a:t>
              </a:r>
              <a:r>
                <a:rPr lang="en-US" altLang="en-US" b="1" dirty="0"/>
                <a:t>+ 21/2 O</a:t>
              </a:r>
              <a:r>
                <a:rPr lang="en-US" altLang="en-US" b="1" baseline="-25000" dirty="0"/>
                <a:t>2(g)</a:t>
              </a:r>
              <a:r>
                <a:rPr lang="en-US" altLang="en-US" b="1" dirty="0"/>
                <a:t>	    8 CO</a:t>
              </a:r>
              <a:r>
                <a:rPr lang="en-US" altLang="en-US" b="1" baseline="-25000" dirty="0"/>
                <a:t>2(g)</a:t>
              </a:r>
              <a:r>
                <a:rPr lang="en-US" altLang="en-US" b="1" dirty="0"/>
                <a:t> + 7 H</a:t>
              </a:r>
              <a:r>
                <a:rPr lang="en-US" altLang="en-US" b="1" baseline="-25000" dirty="0"/>
                <a:t>2</a:t>
              </a:r>
              <a:r>
                <a:rPr lang="en-US" altLang="en-US" b="1" dirty="0"/>
                <a:t>O</a:t>
              </a:r>
              <a:r>
                <a:rPr lang="en-US" altLang="en-US" b="1" baseline="-25000" dirty="0"/>
                <a:t>(l)</a:t>
              </a:r>
              <a:endParaRPr lang="en-US" altLang="en-US" baseline="-250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91780" y="4401108"/>
            <a:ext cx="6529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sz="1800" b="1" dirty="0" smtClean="0">
                <a:solidFill>
                  <a:srgbClr val="FF0000"/>
                </a:solidFill>
              </a:rPr>
              <a:t>In analytical chemistry, there’s </a:t>
            </a:r>
            <a:r>
              <a:rPr lang="en-US" altLang="en-US" sz="1800" b="1" dirty="0">
                <a:solidFill>
                  <a:srgbClr val="FF0000"/>
                </a:solidFill>
              </a:rPr>
              <a:t>no such thing as 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“zero”.</a:t>
            </a:r>
            <a:endParaRPr lang="en-US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7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8620"/>
            <a:ext cx="8762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Are We Measuring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with Reaction Enthalpy?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395536" y="1052736"/>
            <a:ext cx="874871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Our 2 reaction products have the same empirical formula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	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C</a:t>
            </a:r>
            <a:r>
              <a:rPr lang="en-US" altLang="en-US" sz="2400" baseline="-30000" dirty="0" smtClean="0">
                <a:latin typeface="Comic Sans MS" panose="030F0702030302020204" pitchFamily="66" charset="0"/>
              </a:rPr>
              <a:t>8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H</a:t>
            </a:r>
            <a:r>
              <a:rPr lang="en-US" altLang="en-US" sz="2400" baseline="-30000" dirty="0" smtClean="0">
                <a:latin typeface="Comic Sans MS" panose="030F0702030302020204" pitchFamily="66" charset="0"/>
              </a:rPr>
              <a:t>14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O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6</a:t>
            </a: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And the same number of each type of bonds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	C-H	C=O	C-C	C-O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b="1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they’re both react to produce the same products 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	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8 CO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+ 7 H</a:t>
            </a:r>
            <a:r>
              <a:rPr lang="en-US" altLang="en-US" sz="2400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O</a:t>
            </a: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Then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any reaction enthalpy difference must be due to the starting the P-ester/H-ester bond enthalpy differences</a:t>
            </a: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 smtClean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 energy = unstable = reactive = higher energy released</a:t>
            </a:r>
          </a:p>
        </p:txBody>
      </p:sp>
    </p:spTree>
    <p:extLst>
      <p:ext uri="{BB962C8B-B14F-4D97-AF65-F5344CB8AC3E}">
        <p14:creationId xmlns:p14="http://schemas.microsoft.com/office/powerpoint/2010/main" val="15219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95536" y="8620"/>
            <a:ext cx="876231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What is the Source of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Energy Difference?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803642" y="1508591"/>
            <a:ext cx="43408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defTabSz="457200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Our </a:t>
            </a:r>
            <a:r>
              <a:rPr lang="en-US" altLang="en-US" sz="24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assumption</a:t>
            </a:r>
            <a:r>
              <a:rPr lang="en-US" altLang="en-US" sz="2400" dirty="0" smtClean="0">
                <a:latin typeface="Comic Sans MS" panose="030F0702030302020204" pitchFamily="66" charset="0"/>
              </a:rPr>
              <a:t> is that the only energy difference is structural, from ring strain.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7491" y="1160748"/>
            <a:ext cx="4710479" cy="3008103"/>
            <a:chOff x="327491" y="1160748"/>
            <a:chExt cx="4710479" cy="3008103"/>
          </a:xfrm>
        </p:grpSpPr>
        <p:grpSp>
          <p:nvGrpSpPr>
            <p:cNvPr id="20" name="Group 36"/>
            <p:cNvGrpSpPr>
              <a:grpSpLocks/>
            </p:cNvGrpSpPr>
            <p:nvPr/>
          </p:nvGrpSpPr>
          <p:grpSpPr bwMode="auto">
            <a:xfrm>
              <a:off x="327491" y="1160748"/>
              <a:ext cx="4710479" cy="3008103"/>
              <a:chOff x="691350" y="1636776"/>
              <a:chExt cx="4711092" cy="3008664"/>
            </a:xfrm>
          </p:grpSpPr>
          <p:cxnSp>
            <p:nvCxnSpPr>
              <p:cNvPr id="21" name="Straight Connector 11"/>
              <p:cNvCxnSpPr>
                <a:cxnSpLocks noChangeShapeType="1"/>
              </p:cNvCxnSpPr>
              <p:nvPr/>
            </p:nvCxnSpPr>
            <p:spPr bwMode="auto">
              <a:xfrm flipH="1">
                <a:off x="1058478" y="1636776"/>
                <a:ext cx="2226" cy="267004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1058477" y="4306824"/>
                <a:ext cx="4343965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" name="TextBox 14"/>
              <p:cNvSpPr txBox="1">
                <a:spLocks noChangeArrowheads="1"/>
              </p:cNvSpPr>
              <p:nvPr/>
            </p:nvSpPr>
            <p:spPr bwMode="auto">
              <a:xfrm rot="16200000">
                <a:off x="348585" y="2747637"/>
                <a:ext cx="1024128" cy="338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Energy</a:t>
                </a:r>
                <a:endParaRPr lang="en-US" altLang="en-US" sz="2000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4" name="TextBox 15"/>
              <p:cNvSpPr txBox="1">
                <a:spLocks noChangeArrowheads="1"/>
              </p:cNvSpPr>
              <p:nvPr/>
            </p:nvSpPr>
            <p:spPr bwMode="auto">
              <a:xfrm>
                <a:off x="1950735" y="4306823"/>
                <a:ext cx="2362491" cy="338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Reaction Progress</a:t>
                </a:r>
              </a:p>
            </p:txBody>
          </p:sp>
        </p:grpSp>
        <p:grpSp>
          <p:nvGrpSpPr>
            <p:cNvPr id="28" name="Group 44"/>
            <p:cNvGrpSpPr>
              <a:grpSpLocks/>
            </p:cNvGrpSpPr>
            <p:nvPr/>
          </p:nvGrpSpPr>
          <p:grpSpPr bwMode="auto">
            <a:xfrm>
              <a:off x="3466141" y="3258131"/>
              <a:ext cx="1427163" cy="338554"/>
              <a:chOff x="4498848" y="3904488"/>
              <a:chExt cx="1426464" cy="338971"/>
            </a:xfrm>
          </p:grpSpPr>
          <p:sp>
            <p:nvSpPr>
              <p:cNvPr id="29" name="TextBox 37"/>
              <p:cNvSpPr txBox="1">
                <a:spLocks noChangeArrowheads="1"/>
              </p:cNvSpPr>
              <p:nvPr/>
            </p:nvSpPr>
            <p:spPr bwMode="auto">
              <a:xfrm>
                <a:off x="4666197" y="3904488"/>
                <a:ext cx="1046247" cy="338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 smtClean="0">
                    <a:latin typeface="Comic Sans MS" panose="030F0702030302020204" pitchFamily="66" charset="0"/>
                  </a:rPr>
                  <a:t>Products </a:t>
                </a:r>
                <a:endParaRPr lang="en-US" altLang="en-US" sz="1600" b="1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30" name="Straight Connector 42"/>
              <p:cNvCxnSpPr>
                <a:cxnSpLocks noChangeShapeType="1"/>
              </p:cNvCxnSpPr>
              <p:nvPr/>
            </p:nvCxnSpPr>
            <p:spPr bwMode="auto">
              <a:xfrm>
                <a:off x="4498848" y="3904488"/>
                <a:ext cx="1426464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" name="Group 49"/>
            <p:cNvGrpSpPr>
              <a:grpSpLocks/>
            </p:cNvGrpSpPr>
            <p:nvPr/>
          </p:nvGrpSpPr>
          <p:grpSpPr bwMode="auto">
            <a:xfrm>
              <a:off x="3508371" y="2730840"/>
              <a:ext cx="652726" cy="527286"/>
              <a:chOff x="4608577" y="3377491"/>
              <a:chExt cx="652726" cy="526997"/>
            </a:xfrm>
          </p:grpSpPr>
          <p:sp>
            <p:nvSpPr>
              <p:cNvPr id="32" name="TextBox 38"/>
              <p:cNvSpPr txBox="1">
                <a:spLocks noChangeArrowheads="1"/>
              </p:cNvSpPr>
              <p:nvPr/>
            </p:nvSpPr>
            <p:spPr bwMode="auto">
              <a:xfrm>
                <a:off x="4608577" y="3485443"/>
                <a:ext cx="652726" cy="338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∆</a:t>
                </a:r>
                <a:r>
                  <a:rPr lang="en-US" altLang="en-US" sz="16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</a:t>
                </a:r>
                <a:r>
                  <a:rPr lang="en-US" altLang="en-US" sz="1600" b="1" baseline="30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0</a:t>
                </a:r>
                <a:endParaRPr lang="en-US" altLang="en-US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33" name="Straight Arrow Connector 46"/>
              <p:cNvCxnSpPr>
                <a:cxnSpLocks noChangeShapeType="1"/>
              </p:cNvCxnSpPr>
              <p:nvPr/>
            </p:nvCxnSpPr>
            <p:spPr bwMode="auto">
              <a:xfrm>
                <a:off x="4608577" y="3377491"/>
                <a:ext cx="0" cy="526997"/>
              </a:xfrm>
              <a:prstGeom prst="straightConnector1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752219" y="1246762"/>
              <a:ext cx="1731385" cy="2012950"/>
            </a:xfrm>
            <a:custGeom>
              <a:avLst/>
              <a:gdLst>
                <a:gd name="T0" fmla="*/ 0 w 1815153"/>
                <a:gd name="T1" fmla="*/ 1320933 h 2012635"/>
                <a:gd name="T2" fmla="*/ 225965 w 1815153"/>
                <a:gd name="T3" fmla="*/ 1247679 h 2012635"/>
                <a:gd name="T4" fmla="*/ 407496 w 1815153"/>
                <a:gd name="T5" fmla="*/ 954105 h 2012635"/>
                <a:gd name="T6" fmla="*/ 625332 w 1815153"/>
                <a:gd name="T7" fmla="*/ 330277 h 2012635"/>
                <a:gd name="T8" fmla="*/ 879476 w 1815153"/>
                <a:gd name="T9" fmla="*/ 0 h 2012635"/>
                <a:gd name="T10" fmla="*/ 1169925 w 1815153"/>
                <a:gd name="T11" fmla="*/ 330276 h 2012635"/>
                <a:gd name="T12" fmla="*/ 1368254 w 1815153"/>
                <a:gd name="T13" fmla="*/ 923842 h 2012635"/>
                <a:gd name="T14" fmla="*/ 1460375 w 1815153"/>
                <a:gd name="T15" fmla="*/ 1321070 h 2012635"/>
                <a:gd name="T16" fmla="*/ 1532988 w 1815153"/>
                <a:gd name="T17" fmla="*/ 1651339 h 2012635"/>
                <a:gd name="T18" fmla="*/ 1641904 w 1815153"/>
                <a:gd name="T19" fmla="*/ 1944911 h 2012635"/>
                <a:gd name="T20" fmla="*/ 1801759 w 1815153"/>
                <a:gd name="T21" fmla="*/ 2019260 h 20126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15153"/>
                <a:gd name="T34" fmla="*/ 0 h 2012635"/>
                <a:gd name="T35" fmla="*/ 1815153 w 1815153"/>
                <a:gd name="T36" fmla="*/ 2012635 h 2012635"/>
                <a:gd name="connsiteX0" fmla="*/ 0 w 1768955"/>
                <a:gd name="connsiteY0" fmla="*/ 1510534 h 2012635"/>
                <a:gd name="connsiteX1" fmla="*/ 181447 w 1768955"/>
                <a:gd name="connsiteY1" fmla="*/ 1243584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510534 h 2012635"/>
                <a:gd name="connsiteX1" fmla="*/ 264604 w 1768955"/>
                <a:gd name="connsiteY1" fmla="*/ 1289759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510534 h 2012635"/>
                <a:gd name="connsiteX1" fmla="*/ 199928 w 1768955"/>
                <a:gd name="connsiteY1" fmla="*/ 1409813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31996"/>
                <a:gd name="connsiteY0" fmla="*/ 1492064 h 2012635"/>
                <a:gd name="connsiteX1" fmla="*/ 162969 w 1731996"/>
                <a:gd name="connsiteY1" fmla="*/ 1409813 h 2012635"/>
                <a:gd name="connsiteX2" fmla="*/ 327368 w 1731996"/>
                <a:gd name="connsiteY2" fmla="*/ 950976 h 2012635"/>
                <a:gd name="connsiteX3" fmla="*/ 546824 w 1731996"/>
                <a:gd name="connsiteY3" fmla="*/ 329185 h 2012635"/>
                <a:gd name="connsiteX4" fmla="*/ 802856 w 1731996"/>
                <a:gd name="connsiteY4" fmla="*/ 0 h 2012635"/>
                <a:gd name="connsiteX5" fmla="*/ 1095464 w 1731996"/>
                <a:gd name="connsiteY5" fmla="*/ 329184 h 2012635"/>
                <a:gd name="connsiteX6" fmla="*/ 1295267 w 1731996"/>
                <a:gd name="connsiteY6" fmla="*/ 920814 h 2012635"/>
                <a:gd name="connsiteX7" fmla="*/ 1388072 w 1731996"/>
                <a:gd name="connsiteY7" fmla="*/ 1316736 h 2012635"/>
                <a:gd name="connsiteX8" fmla="*/ 1461224 w 1731996"/>
                <a:gd name="connsiteY8" fmla="*/ 1645921 h 2012635"/>
                <a:gd name="connsiteX9" fmla="*/ 1570952 w 1731996"/>
                <a:gd name="connsiteY9" fmla="*/ 1938529 h 2012635"/>
                <a:gd name="connsiteX10" fmla="*/ 1731996 w 1731996"/>
                <a:gd name="connsiteY10" fmla="*/ 2012635 h 2012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31996" h="2012635">
                  <a:moveTo>
                    <a:pt x="0" y="1492064"/>
                  </a:moveTo>
                  <a:cubicBezTo>
                    <a:pt x="64827" y="1498888"/>
                    <a:pt x="108408" y="1499994"/>
                    <a:pt x="162969" y="1409813"/>
                  </a:cubicBezTo>
                  <a:cubicBezTo>
                    <a:pt x="217530" y="1319632"/>
                    <a:pt x="263392" y="1131081"/>
                    <a:pt x="327368" y="950976"/>
                  </a:cubicBezTo>
                  <a:cubicBezTo>
                    <a:pt x="391344" y="770871"/>
                    <a:pt x="467576" y="487681"/>
                    <a:pt x="546824" y="329185"/>
                  </a:cubicBezTo>
                  <a:cubicBezTo>
                    <a:pt x="626072" y="170689"/>
                    <a:pt x="711416" y="0"/>
                    <a:pt x="802856" y="0"/>
                  </a:cubicBezTo>
                  <a:cubicBezTo>
                    <a:pt x="894296" y="0"/>
                    <a:pt x="1013395" y="175715"/>
                    <a:pt x="1095464" y="329184"/>
                  </a:cubicBezTo>
                  <a:cubicBezTo>
                    <a:pt x="1177533" y="482653"/>
                    <a:pt x="1246499" y="756222"/>
                    <a:pt x="1295267" y="920814"/>
                  </a:cubicBezTo>
                  <a:cubicBezTo>
                    <a:pt x="1344035" y="1085406"/>
                    <a:pt x="1360412" y="1195885"/>
                    <a:pt x="1388072" y="1316736"/>
                  </a:cubicBezTo>
                  <a:cubicBezTo>
                    <a:pt x="1415732" y="1437587"/>
                    <a:pt x="1430744" y="1542289"/>
                    <a:pt x="1461224" y="1645921"/>
                  </a:cubicBezTo>
                  <a:cubicBezTo>
                    <a:pt x="1491704" y="1749553"/>
                    <a:pt x="1525823" y="1877410"/>
                    <a:pt x="1570952" y="1938529"/>
                  </a:cubicBezTo>
                  <a:cubicBezTo>
                    <a:pt x="1616081" y="1999648"/>
                    <a:pt x="1731996" y="2012635"/>
                    <a:pt x="1731996" y="2012635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>
              <a:off x="791580" y="2730837"/>
              <a:ext cx="1312634" cy="307777"/>
              <a:chOff x="1878853" y="3209544"/>
              <a:chExt cx="1313454" cy="306716"/>
            </a:xfrm>
          </p:grpSpPr>
          <p:sp>
            <p:nvSpPr>
              <p:cNvPr id="40" name="TextBox 35"/>
              <p:cNvSpPr txBox="1">
                <a:spLocks noChangeArrowheads="1"/>
              </p:cNvSpPr>
              <p:nvPr/>
            </p:nvSpPr>
            <p:spPr bwMode="auto">
              <a:xfrm>
                <a:off x="1912147" y="3209544"/>
                <a:ext cx="1280160" cy="306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H-ester</a:t>
                </a:r>
                <a:endParaRPr lang="en-US" altLang="en-US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41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1878853" y="3209544"/>
                <a:ext cx="914970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2" name="Group 43"/>
            <p:cNvGrpSpPr>
              <a:grpSpLocks/>
            </p:cNvGrpSpPr>
            <p:nvPr/>
          </p:nvGrpSpPr>
          <p:grpSpPr bwMode="auto">
            <a:xfrm>
              <a:off x="813001" y="2097915"/>
              <a:ext cx="1327220" cy="308889"/>
              <a:chOff x="1864259" y="3448599"/>
              <a:chExt cx="1328048" cy="307824"/>
            </a:xfrm>
          </p:grpSpPr>
          <p:sp>
            <p:nvSpPr>
              <p:cNvPr id="43" name="TextBox 35"/>
              <p:cNvSpPr txBox="1">
                <a:spLocks noChangeArrowheads="1"/>
              </p:cNvSpPr>
              <p:nvPr/>
            </p:nvSpPr>
            <p:spPr bwMode="auto">
              <a:xfrm>
                <a:off x="1912147" y="3448599"/>
                <a:ext cx="1280160" cy="3067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 smtClean="0">
                    <a:solidFill>
                      <a:srgbClr val="0099FF"/>
                    </a:solidFill>
                    <a:latin typeface="Comic Sans MS" panose="030F0702030302020204" pitchFamily="66" charset="0"/>
                  </a:rPr>
                  <a:t>P-ester</a:t>
                </a:r>
                <a:endParaRPr lang="en-US" altLang="en-US" sz="1400" b="1" dirty="0">
                  <a:solidFill>
                    <a:srgbClr val="0099FF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44" name="Straight Connector 41"/>
              <p:cNvCxnSpPr>
                <a:cxnSpLocks noChangeShapeType="1"/>
              </p:cNvCxnSpPr>
              <p:nvPr/>
            </p:nvCxnSpPr>
            <p:spPr bwMode="auto">
              <a:xfrm>
                <a:off x="1864259" y="3756423"/>
                <a:ext cx="914970" cy="0"/>
              </a:xfrm>
              <a:prstGeom prst="line">
                <a:avLst/>
              </a:prstGeom>
              <a:noFill/>
              <a:ln w="25400" algn="ctr">
                <a:solidFill>
                  <a:srgbClr val="00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1740040" y="1257709"/>
              <a:ext cx="1768331" cy="2013190"/>
            </a:xfrm>
            <a:custGeom>
              <a:avLst/>
              <a:gdLst>
                <a:gd name="T0" fmla="*/ 0 w 1815153"/>
                <a:gd name="T1" fmla="*/ 1320933 h 2012635"/>
                <a:gd name="T2" fmla="*/ 225965 w 1815153"/>
                <a:gd name="T3" fmla="*/ 1247679 h 2012635"/>
                <a:gd name="T4" fmla="*/ 407496 w 1815153"/>
                <a:gd name="T5" fmla="*/ 954105 h 2012635"/>
                <a:gd name="T6" fmla="*/ 625332 w 1815153"/>
                <a:gd name="T7" fmla="*/ 330277 h 2012635"/>
                <a:gd name="T8" fmla="*/ 879476 w 1815153"/>
                <a:gd name="T9" fmla="*/ 0 h 2012635"/>
                <a:gd name="T10" fmla="*/ 1169925 w 1815153"/>
                <a:gd name="T11" fmla="*/ 330276 h 2012635"/>
                <a:gd name="T12" fmla="*/ 1368254 w 1815153"/>
                <a:gd name="T13" fmla="*/ 923842 h 2012635"/>
                <a:gd name="T14" fmla="*/ 1460375 w 1815153"/>
                <a:gd name="T15" fmla="*/ 1321070 h 2012635"/>
                <a:gd name="T16" fmla="*/ 1532988 w 1815153"/>
                <a:gd name="T17" fmla="*/ 1651339 h 2012635"/>
                <a:gd name="T18" fmla="*/ 1641904 w 1815153"/>
                <a:gd name="T19" fmla="*/ 1944911 h 2012635"/>
                <a:gd name="T20" fmla="*/ 1801759 w 1815153"/>
                <a:gd name="T21" fmla="*/ 2019260 h 20126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15153"/>
                <a:gd name="T34" fmla="*/ 0 h 2012635"/>
                <a:gd name="T35" fmla="*/ 1815153 w 1815153"/>
                <a:gd name="T36" fmla="*/ 2012635 h 2012635"/>
                <a:gd name="connsiteX0" fmla="*/ 0 w 1768955"/>
                <a:gd name="connsiteY0" fmla="*/ 1510534 h 2012635"/>
                <a:gd name="connsiteX1" fmla="*/ 181447 w 1768955"/>
                <a:gd name="connsiteY1" fmla="*/ 1243584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510534 h 2012635"/>
                <a:gd name="connsiteX1" fmla="*/ 264604 w 1768955"/>
                <a:gd name="connsiteY1" fmla="*/ 1289759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510534 h 2012635"/>
                <a:gd name="connsiteX1" fmla="*/ 199928 w 1768955"/>
                <a:gd name="connsiteY1" fmla="*/ 1409813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31996"/>
                <a:gd name="connsiteY0" fmla="*/ 1492064 h 2012635"/>
                <a:gd name="connsiteX1" fmla="*/ 162969 w 1731996"/>
                <a:gd name="connsiteY1" fmla="*/ 1409813 h 2012635"/>
                <a:gd name="connsiteX2" fmla="*/ 327368 w 1731996"/>
                <a:gd name="connsiteY2" fmla="*/ 950976 h 2012635"/>
                <a:gd name="connsiteX3" fmla="*/ 546824 w 1731996"/>
                <a:gd name="connsiteY3" fmla="*/ 329185 h 2012635"/>
                <a:gd name="connsiteX4" fmla="*/ 802856 w 1731996"/>
                <a:gd name="connsiteY4" fmla="*/ 0 h 2012635"/>
                <a:gd name="connsiteX5" fmla="*/ 1095464 w 1731996"/>
                <a:gd name="connsiteY5" fmla="*/ 329184 h 2012635"/>
                <a:gd name="connsiteX6" fmla="*/ 1295267 w 1731996"/>
                <a:gd name="connsiteY6" fmla="*/ 920814 h 2012635"/>
                <a:gd name="connsiteX7" fmla="*/ 1388072 w 1731996"/>
                <a:gd name="connsiteY7" fmla="*/ 1316736 h 2012635"/>
                <a:gd name="connsiteX8" fmla="*/ 1461224 w 1731996"/>
                <a:gd name="connsiteY8" fmla="*/ 1645921 h 2012635"/>
                <a:gd name="connsiteX9" fmla="*/ 1570952 w 1731996"/>
                <a:gd name="connsiteY9" fmla="*/ 1938529 h 2012635"/>
                <a:gd name="connsiteX10" fmla="*/ 1731996 w 1731996"/>
                <a:gd name="connsiteY10" fmla="*/ 2012635 h 2012635"/>
                <a:gd name="connsiteX0" fmla="*/ 0 w 1768955"/>
                <a:gd name="connsiteY0" fmla="*/ 1141137 h 2012635"/>
                <a:gd name="connsiteX1" fmla="*/ 199928 w 1768955"/>
                <a:gd name="connsiteY1" fmla="*/ 1409813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141137 h 2012635"/>
                <a:gd name="connsiteX1" fmla="*/ 246126 w 1768955"/>
                <a:gd name="connsiteY1" fmla="*/ 1123531 h 2012635"/>
                <a:gd name="connsiteX2" fmla="*/ 364327 w 1768955"/>
                <a:gd name="connsiteY2" fmla="*/ 950976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141137 h 2012635"/>
                <a:gd name="connsiteX1" fmla="*/ 246126 w 1768955"/>
                <a:gd name="connsiteY1" fmla="*/ 1123531 h 2012635"/>
                <a:gd name="connsiteX2" fmla="*/ 456722 w 1768955"/>
                <a:gd name="connsiteY2" fmla="*/ 710868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141137 h 2012635"/>
                <a:gd name="connsiteX1" fmla="*/ 246126 w 1768955"/>
                <a:gd name="connsiteY1" fmla="*/ 1095826 h 2012635"/>
                <a:gd name="connsiteX2" fmla="*/ 456722 w 1768955"/>
                <a:gd name="connsiteY2" fmla="*/ 710868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141137 h 2012635"/>
                <a:gd name="connsiteX1" fmla="*/ 246126 w 1768955"/>
                <a:gd name="connsiteY1" fmla="*/ 1095826 h 2012635"/>
                <a:gd name="connsiteX2" fmla="*/ 429003 w 1768955"/>
                <a:gd name="connsiteY2" fmla="*/ 673929 h 2012635"/>
                <a:gd name="connsiteX3" fmla="*/ 583783 w 1768955"/>
                <a:gd name="connsiteY3" fmla="*/ 329185 h 2012635"/>
                <a:gd name="connsiteX4" fmla="*/ 839815 w 1768955"/>
                <a:gd name="connsiteY4" fmla="*/ 0 h 2012635"/>
                <a:gd name="connsiteX5" fmla="*/ 1132423 w 1768955"/>
                <a:gd name="connsiteY5" fmla="*/ 329184 h 2012635"/>
                <a:gd name="connsiteX6" fmla="*/ 1332226 w 1768955"/>
                <a:gd name="connsiteY6" fmla="*/ 920814 h 2012635"/>
                <a:gd name="connsiteX7" fmla="*/ 1425031 w 1768955"/>
                <a:gd name="connsiteY7" fmla="*/ 1316736 h 2012635"/>
                <a:gd name="connsiteX8" fmla="*/ 1498183 w 1768955"/>
                <a:gd name="connsiteY8" fmla="*/ 1645921 h 2012635"/>
                <a:gd name="connsiteX9" fmla="*/ 1607911 w 1768955"/>
                <a:gd name="connsiteY9" fmla="*/ 1938529 h 2012635"/>
                <a:gd name="connsiteX10" fmla="*/ 1768955 w 1768955"/>
                <a:gd name="connsiteY10" fmla="*/ 2012635 h 2012635"/>
                <a:gd name="connsiteX0" fmla="*/ 0 w 1768955"/>
                <a:gd name="connsiteY0" fmla="*/ 1141377 h 2012875"/>
                <a:gd name="connsiteX1" fmla="*/ 246126 w 1768955"/>
                <a:gd name="connsiteY1" fmla="*/ 1096066 h 2012875"/>
                <a:gd name="connsiteX2" fmla="*/ 429003 w 1768955"/>
                <a:gd name="connsiteY2" fmla="*/ 674169 h 2012875"/>
                <a:gd name="connsiteX3" fmla="*/ 583783 w 1768955"/>
                <a:gd name="connsiteY3" fmla="*/ 283251 h 2012875"/>
                <a:gd name="connsiteX4" fmla="*/ 839815 w 1768955"/>
                <a:gd name="connsiteY4" fmla="*/ 240 h 2012875"/>
                <a:gd name="connsiteX5" fmla="*/ 1132423 w 1768955"/>
                <a:gd name="connsiteY5" fmla="*/ 329424 h 2012875"/>
                <a:gd name="connsiteX6" fmla="*/ 1332226 w 1768955"/>
                <a:gd name="connsiteY6" fmla="*/ 921054 h 2012875"/>
                <a:gd name="connsiteX7" fmla="*/ 1425031 w 1768955"/>
                <a:gd name="connsiteY7" fmla="*/ 1316976 h 2012875"/>
                <a:gd name="connsiteX8" fmla="*/ 1498183 w 1768955"/>
                <a:gd name="connsiteY8" fmla="*/ 1646161 h 2012875"/>
                <a:gd name="connsiteX9" fmla="*/ 1607911 w 1768955"/>
                <a:gd name="connsiteY9" fmla="*/ 1938769 h 2012875"/>
                <a:gd name="connsiteX10" fmla="*/ 1768955 w 1768955"/>
                <a:gd name="connsiteY10" fmla="*/ 2012875 h 201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68955" h="2012875">
                  <a:moveTo>
                    <a:pt x="0" y="1141377"/>
                  </a:moveTo>
                  <a:cubicBezTo>
                    <a:pt x="64827" y="1148201"/>
                    <a:pt x="174626" y="1173934"/>
                    <a:pt x="246126" y="1096066"/>
                  </a:cubicBezTo>
                  <a:cubicBezTo>
                    <a:pt x="317627" y="1018198"/>
                    <a:pt x="372727" y="809638"/>
                    <a:pt x="429003" y="674169"/>
                  </a:cubicBezTo>
                  <a:cubicBezTo>
                    <a:pt x="485279" y="538700"/>
                    <a:pt x="515314" y="395572"/>
                    <a:pt x="583783" y="283251"/>
                  </a:cubicBezTo>
                  <a:cubicBezTo>
                    <a:pt x="652252" y="170930"/>
                    <a:pt x="748375" y="-7455"/>
                    <a:pt x="839815" y="240"/>
                  </a:cubicBezTo>
                  <a:cubicBezTo>
                    <a:pt x="931255" y="7935"/>
                    <a:pt x="1050354" y="175955"/>
                    <a:pt x="1132423" y="329424"/>
                  </a:cubicBezTo>
                  <a:cubicBezTo>
                    <a:pt x="1214492" y="482893"/>
                    <a:pt x="1283458" y="756462"/>
                    <a:pt x="1332226" y="921054"/>
                  </a:cubicBezTo>
                  <a:cubicBezTo>
                    <a:pt x="1380994" y="1085646"/>
                    <a:pt x="1397371" y="1196125"/>
                    <a:pt x="1425031" y="1316976"/>
                  </a:cubicBezTo>
                  <a:cubicBezTo>
                    <a:pt x="1452691" y="1437827"/>
                    <a:pt x="1467703" y="1542529"/>
                    <a:pt x="1498183" y="1646161"/>
                  </a:cubicBezTo>
                  <a:cubicBezTo>
                    <a:pt x="1528663" y="1749793"/>
                    <a:pt x="1562782" y="1877650"/>
                    <a:pt x="1607911" y="1938769"/>
                  </a:cubicBezTo>
                  <a:cubicBezTo>
                    <a:pt x="1653040" y="1999888"/>
                    <a:pt x="1768955" y="2012875"/>
                    <a:pt x="1768955" y="2012875"/>
                  </a:cubicBezTo>
                </a:path>
              </a:pathLst>
            </a:custGeom>
            <a:noFill/>
            <a:ln w="25400" cap="flat" cmpd="sng" algn="ctr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grpSp>
          <p:nvGrpSpPr>
            <p:cNvPr id="48" name="Group 49"/>
            <p:cNvGrpSpPr>
              <a:grpSpLocks/>
            </p:cNvGrpSpPr>
            <p:nvPr/>
          </p:nvGrpSpPr>
          <p:grpSpPr bwMode="auto">
            <a:xfrm>
              <a:off x="4115785" y="2406805"/>
              <a:ext cx="652726" cy="864096"/>
              <a:chOff x="4608577" y="3040866"/>
              <a:chExt cx="652726" cy="863622"/>
            </a:xfrm>
          </p:grpSpPr>
          <p:sp>
            <p:nvSpPr>
              <p:cNvPr id="49" name="TextBox 38"/>
              <p:cNvSpPr txBox="1">
                <a:spLocks noChangeArrowheads="1"/>
              </p:cNvSpPr>
              <p:nvPr/>
            </p:nvSpPr>
            <p:spPr bwMode="auto">
              <a:xfrm>
                <a:off x="4608577" y="3219221"/>
                <a:ext cx="652726" cy="338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Osaka" pitchFamily="1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 b="1" dirty="0">
                    <a:solidFill>
                      <a:srgbClr val="0099FF"/>
                    </a:solidFill>
                    <a:latin typeface="Comic Sans MS" panose="030F0702030302020204" pitchFamily="66" charset="0"/>
                  </a:rPr>
                  <a:t>∆</a:t>
                </a:r>
                <a:r>
                  <a:rPr lang="en-US" altLang="en-US" sz="1600" b="1" dirty="0" smtClean="0">
                    <a:solidFill>
                      <a:srgbClr val="0099FF"/>
                    </a:solidFill>
                    <a:latin typeface="Comic Sans MS" panose="030F0702030302020204" pitchFamily="66" charset="0"/>
                  </a:rPr>
                  <a:t>H</a:t>
                </a:r>
                <a:r>
                  <a:rPr lang="en-US" altLang="en-US" sz="1600" b="1" baseline="30000" dirty="0" smtClean="0">
                    <a:solidFill>
                      <a:srgbClr val="0099FF"/>
                    </a:solidFill>
                    <a:latin typeface="Comic Sans MS" panose="030F0702030302020204" pitchFamily="66" charset="0"/>
                  </a:rPr>
                  <a:t>0</a:t>
                </a:r>
                <a:endParaRPr lang="en-US" altLang="en-US" sz="1600" b="1" dirty="0">
                  <a:solidFill>
                    <a:srgbClr val="0099FF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50" name="Straight Arrow Connector 46"/>
              <p:cNvCxnSpPr>
                <a:cxnSpLocks noChangeShapeType="1"/>
              </p:cNvCxnSpPr>
              <p:nvPr/>
            </p:nvCxnSpPr>
            <p:spPr bwMode="auto">
              <a:xfrm>
                <a:off x="4608577" y="3040866"/>
                <a:ext cx="0" cy="863622"/>
              </a:xfrm>
              <a:prstGeom prst="straightConnector1">
                <a:avLst/>
              </a:prstGeom>
              <a:noFill/>
              <a:ln w="25400" algn="ctr">
                <a:solidFill>
                  <a:srgbClr val="0099FF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" name="Rectangle 4"/>
            <p:cNvSpPr/>
            <p:nvPr/>
          </p:nvSpPr>
          <p:spPr>
            <a:xfrm>
              <a:off x="3491880" y="3486490"/>
              <a:ext cx="12763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b="1" dirty="0"/>
                <a:t>CO</a:t>
              </a:r>
              <a:r>
                <a:rPr lang="en-US" altLang="en-US" sz="1600" b="1" baseline="-25000" dirty="0"/>
                <a:t>2</a:t>
              </a:r>
              <a:r>
                <a:rPr lang="en-US" altLang="en-US" sz="1600" b="1" dirty="0"/>
                <a:t> &amp; H</a:t>
              </a:r>
              <a:r>
                <a:rPr lang="en-US" altLang="en-US" sz="1600" b="1" baseline="-25000" dirty="0"/>
                <a:t>2</a:t>
              </a:r>
              <a:r>
                <a:rPr lang="en-US" altLang="en-US" sz="1600" b="1" dirty="0"/>
                <a:t>O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820485" y="2412236"/>
              <a:ext cx="2743200" cy="324036"/>
              <a:chOff x="1820485" y="2412236"/>
              <a:chExt cx="2743200" cy="324036"/>
            </a:xfrm>
          </p:grpSpPr>
          <p:cxnSp>
            <p:nvCxnSpPr>
              <p:cNvPr id="45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1823823" y="2736272"/>
                <a:ext cx="2084894" cy="0"/>
              </a:xfrm>
              <a:prstGeom prst="line">
                <a:avLst/>
              </a:prstGeom>
              <a:noFill/>
              <a:ln w="25400" algn="ctr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Connector 48"/>
              <p:cNvCxnSpPr>
                <a:cxnSpLocks noChangeShapeType="1"/>
              </p:cNvCxnSpPr>
              <p:nvPr/>
            </p:nvCxnSpPr>
            <p:spPr bwMode="auto">
              <a:xfrm>
                <a:off x="1820485" y="2412236"/>
                <a:ext cx="2743200" cy="0"/>
              </a:xfrm>
              <a:prstGeom prst="line">
                <a:avLst/>
              </a:prstGeom>
              <a:noFill/>
              <a:ln w="25400" algn="ctr">
                <a:solidFill>
                  <a:srgbClr val="0070C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125702"/>
              </p:ext>
            </p:extLst>
          </p:nvPr>
        </p:nvGraphicFramePr>
        <p:xfrm>
          <a:off x="5140319" y="3983516"/>
          <a:ext cx="3972544" cy="241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67544" y="4667652"/>
            <a:ext cx="48224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altLang="en-US" dirty="0"/>
              <a:t>For sp</a:t>
            </a:r>
            <a:r>
              <a:rPr lang="en-US" altLang="en-US" baseline="30000" dirty="0"/>
              <a:t>3</a:t>
            </a:r>
            <a:r>
              <a:rPr lang="en-US" altLang="en-US" dirty="0"/>
              <a:t> carbons, why are rings other than n = 6 </a:t>
            </a:r>
            <a:r>
              <a:rPr lang="en-US" altLang="en-US" dirty="0" smtClean="0">
                <a:solidFill>
                  <a:srgbClr val="FF0000"/>
                </a:solidFill>
              </a:rPr>
              <a:t>“</a:t>
            </a:r>
            <a:r>
              <a:rPr lang="en-US" altLang="en-US" i="1" dirty="0" smtClean="0">
                <a:solidFill>
                  <a:srgbClr val="FF0000"/>
                </a:solidFill>
              </a:rPr>
              <a:t>strained” </a:t>
            </a:r>
          </a:p>
          <a:p>
            <a:pPr defTabSz="457200"/>
            <a:r>
              <a:rPr lang="en-US" altLang="en-US" i="1" dirty="0" smtClean="0"/>
              <a:t>higher energy, less stable, more reactive?</a:t>
            </a:r>
            <a:r>
              <a:rPr lang="en-US" altLang="en-US" dirty="0" smtClean="0"/>
              <a:t>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8705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85788" y="276225"/>
            <a:ext cx="8339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Corrections For Experimental Errors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615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mic Sans MS" panose="030F0702030302020204" pitchFamily="66" charset="0"/>
              </a:rPr>
              <a:t>Slide </a:t>
            </a:r>
            <a:fld id="{9F5BA582-CA71-4C44-BA37-F254F465DAAB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1" dirty="0">
              <a:latin typeface="Comic Sans MS" panose="030F0702030302020204" pitchFamily="66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401638" y="1050925"/>
            <a:ext cx="8742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Here’s an example of what we think your data will look like: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7852"/>
            <a:ext cx="5228211" cy="392538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795107" y="2309347"/>
            <a:ext cx="3206327" cy="2268252"/>
            <a:chOff x="2447764" y="2096852"/>
            <a:chExt cx="3206327" cy="2268252"/>
          </a:xfrm>
        </p:grpSpPr>
        <p:sp>
          <p:nvSpPr>
            <p:cNvPr id="7" name="Rectangle 6"/>
            <p:cNvSpPr/>
            <p:nvPr/>
          </p:nvSpPr>
          <p:spPr>
            <a:xfrm>
              <a:off x="2447764" y="3458051"/>
              <a:ext cx="32063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altLang="en-US" sz="1800" dirty="0" smtClean="0">
                  <a:solidFill>
                    <a:srgbClr val="FF0000"/>
                  </a:solidFill>
                </a:rPr>
                <a:t>Why are these lines sloped?</a:t>
              </a:r>
              <a:endParaRPr lang="en-US" alt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2519772" y="3827383"/>
              <a:ext cx="180020" cy="53772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2555775" y="2096852"/>
              <a:ext cx="180021" cy="13611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1835696" y="4622895"/>
            <a:ext cx="3265638" cy="1470401"/>
            <a:chOff x="1835696" y="4622895"/>
            <a:chExt cx="3265638" cy="1470401"/>
          </a:xfrm>
        </p:grpSpPr>
        <p:sp>
          <p:nvSpPr>
            <p:cNvPr id="11" name="Rectangle 10"/>
            <p:cNvSpPr/>
            <p:nvPr/>
          </p:nvSpPr>
          <p:spPr>
            <a:xfrm>
              <a:off x="1835696" y="5723964"/>
              <a:ext cx="32656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altLang="en-US" sz="1800" b="1" dirty="0" smtClean="0">
                  <a:solidFill>
                    <a:srgbClr val="000099"/>
                  </a:solidFill>
                </a:rPr>
                <a:t>TAKE A LOT OF POINTS!!!</a:t>
              </a:r>
              <a:endParaRPr lang="en-US" altLang="en-US" sz="1800" b="1" dirty="0">
                <a:solidFill>
                  <a:srgbClr val="000099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V="1">
              <a:off x="2843808" y="4622895"/>
              <a:ext cx="180020" cy="114636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3163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401638" y="276225"/>
            <a:ext cx="874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Experimental Error in Science</a:t>
            </a:r>
            <a:endParaRPr lang="en-US" alt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5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395288" y="6350494"/>
            <a:ext cx="7273056" cy="298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Oregon State University Department of Chemistry, Sleszynski, </a:t>
            </a:r>
            <a:r>
              <a:rPr lang="en-US" altLang="en-US" sz="1200" dirty="0">
                <a:latin typeface="Comic Sans MS" panose="030F0702030302020204" pitchFamily="66" charset="0"/>
              </a:rPr>
              <a:t>CH362,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Calorimetry Lecture</a:t>
            </a:r>
          </a:p>
        </p:txBody>
      </p:sp>
      <p:sp>
        <p:nvSpPr>
          <p:cNvPr id="6155" name="Slide Number Placeholder 2"/>
          <p:cNvSpPr txBox="1">
            <a:spLocks/>
          </p:cNvSpPr>
          <p:nvPr/>
        </p:nvSpPr>
        <p:spPr bwMode="auto">
          <a:xfrm>
            <a:off x="8197850" y="6356350"/>
            <a:ext cx="946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mic Sans MS" panose="030F0702030302020204" pitchFamily="66" charset="0"/>
              </a:rPr>
              <a:t>Slide </a:t>
            </a:r>
            <a:fld id="{9F5BA582-CA71-4C44-BA37-F254F465DAAB}" type="slidenum">
              <a:rPr lang="en-US" altLang="en-US" sz="1200" b="1">
                <a:latin typeface="Comic Sans MS" panose="030F0702030302020204" pitchFamily="66" charset="0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1" dirty="0">
              <a:latin typeface="Comic Sans MS" panose="030F0702030302020204" pitchFamily="66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401638" y="1050925"/>
            <a:ext cx="874236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To truly understand experimental error we need to run replicates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	More is better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Comic Sans MS" panose="030F0702030302020204" pitchFamily="66" charset="0"/>
              </a:rPr>
              <a:t>Occasionally we only have n =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A super Nova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A very expensive experiment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	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An undergrad lab where we don’t have unlimited time or equipment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“</a:t>
            </a:r>
            <a:r>
              <a:rPr lang="en-US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Propagation of error</a:t>
            </a:r>
            <a:r>
              <a:rPr lang="en-US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” </a:t>
            </a:r>
            <a:endParaRPr lang="en-US" alt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Every </a:t>
            </a:r>
            <a:r>
              <a:rPr lang="en-US" altLang="en-US" sz="2000" dirty="0">
                <a:latin typeface="Comic Sans MS" panose="030F0702030302020204" pitchFamily="66" charset="0"/>
              </a:rPr>
              <a:t>time we add a procedural step or a </a:t>
            </a:r>
            <a:r>
              <a:rPr lang="en-US" altLang="en-US" sz="2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mathematic operation </a:t>
            </a:r>
            <a:r>
              <a:rPr lang="en-US" altLang="en-US" sz="2000" dirty="0">
                <a:latin typeface="Comic Sans MS" panose="030F0702030302020204" pitchFamily="66" charset="0"/>
              </a:rPr>
              <a:t>we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increase </a:t>
            </a:r>
            <a:r>
              <a:rPr lang="en-US" altLang="en-US" sz="2000" dirty="0">
                <a:latin typeface="Comic Sans MS" panose="030F0702030302020204" pitchFamily="66" charset="0"/>
              </a:rPr>
              <a:t>- often multiple -  the experimental error</a:t>
            </a:r>
          </a:p>
          <a:p>
            <a:pPr>
              <a:spcBef>
                <a:spcPct val="0"/>
              </a:spcBef>
              <a:buNone/>
            </a:pP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dirty="0" smtClean="0">
                <a:latin typeface="Comic Sans MS" panose="030F0702030302020204" pitchFamily="66" charset="0"/>
              </a:rPr>
              <a:t>Propagation of error is a 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formalism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 that reflects the </a:t>
            </a:r>
            <a:r>
              <a:rPr lang="en-US" altLang="en-US" sz="2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formal</a:t>
            </a:r>
            <a:r>
              <a:rPr lang="en-US" altLang="en-US" sz="2000" dirty="0">
                <a:latin typeface="Comic Sans MS" panose="030F0702030302020204" pitchFamily="66" charset="0"/>
              </a:rPr>
              <a:t>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error </a:t>
            </a:r>
            <a:r>
              <a:rPr lang="en-US" altLang="en-US" sz="2000" dirty="0">
                <a:latin typeface="Comic Sans MS" panose="030F0702030302020204" pitchFamily="66" charset="0"/>
              </a:rPr>
              <a:t>in procedural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>steps, reflected in any mathematical operation</a:t>
            </a:r>
            <a:endParaRPr lang="en-US" alt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91880" y="1448780"/>
            <a:ext cx="2412268" cy="830997"/>
            <a:chOff x="4355976" y="4617132"/>
            <a:chExt cx="2412268" cy="830997"/>
          </a:xfrm>
        </p:grpSpPr>
        <p:sp>
          <p:nvSpPr>
            <p:cNvPr id="2" name="Rectangle 1"/>
            <p:cNvSpPr/>
            <p:nvPr/>
          </p:nvSpPr>
          <p:spPr>
            <a:xfrm>
              <a:off x="4355976" y="4801006"/>
              <a:ext cx="86914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dirty="0" smtClean="0"/>
                <a:t>SD =</a:t>
              </a:r>
              <a:endParaRPr lang="en-US" alt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27812" y="4617132"/>
              <a:ext cx="134043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n-US" dirty="0" smtClean="0"/>
                <a:t>Σ</a:t>
              </a:r>
              <a:r>
                <a:rPr lang="en-US" altLang="en-US" dirty="0" smtClean="0"/>
                <a:t>(x</a:t>
              </a:r>
              <a:r>
                <a:rPr lang="en-US" altLang="en-US" baseline="-25000" dirty="0" smtClean="0"/>
                <a:t>i</a:t>
              </a:r>
              <a:r>
                <a:rPr lang="en-US" altLang="en-US" dirty="0" smtClean="0"/>
                <a:t>-x)</a:t>
              </a:r>
              <a:r>
                <a:rPr lang="en-US" altLang="en-US" baseline="30000" dirty="0" smtClean="0"/>
                <a:t>2</a:t>
              </a:r>
            </a:p>
            <a:p>
              <a:r>
                <a:rPr lang="en-US" altLang="en-US" dirty="0" smtClean="0"/>
                <a:t>     </a:t>
              </a:r>
              <a:r>
                <a:rPr lang="en-US" altLang="en-US" dirty="0" smtClean="0">
                  <a:solidFill>
                    <a:srgbClr val="FF0000"/>
                  </a:solidFill>
                </a:rPr>
                <a:t>n</a:t>
              </a:r>
              <a:endParaRPr lang="en-US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6219900" y="4752623"/>
              <a:ext cx="18002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499820" y="4644611"/>
              <a:ext cx="1143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-4500000">
              <a:off x="5065650" y="4975827"/>
              <a:ext cx="6858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4500000" flipH="1">
              <a:off x="5089587" y="5116034"/>
              <a:ext cx="36576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508948" y="5040655"/>
              <a:ext cx="1143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>
          <a:xfrm>
            <a:off x="3239852" y="38250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1800" dirty="0">
                <a:solidFill>
                  <a:srgbClr val="000099"/>
                </a:solidFill>
              </a:rPr>
              <a:t>It’s how we </a:t>
            </a:r>
            <a:r>
              <a:rPr lang="en-US" altLang="en-US" sz="1800" b="1" i="1" dirty="0">
                <a:solidFill>
                  <a:srgbClr val="000099"/>
                </a:solidFill>
              </a:rPr>
              <a:t>estimate</a:t>
            </a:r>
            <a:r>
              <a:rPr lang="en-US" altLang="en-US" sz="1800" dirty="0">
                <a:solidFill>
                  <a:srgbClr val="000099"/>
                </a:solidFill>
              </a:rPr>
              <a:t> error </a:t>
            </a:r>
            <a:r>
              <a:rPr lang="en-US" altLang="en-US" sz="1800" dirty="0" smtClean="0">
                <a:solidFill>
                  <a:srgbClr val="000099"/>
                </a:solidFill>
              </a:rPr>
              <a:t>(~when </a:t>
            </a:r>
            <a:r>
              <a:rPr lang="en-US" altLang="en-US" sz="1800" dirty="0">
                <a:solidFill>
                  <a:srgbClr val="000099"/>
                </a:solidFill>
              </a:rPr>
              <a:t>n = </a:t>
            </a:r>
            <a:r>
              <a:rPr lang="en-US" altLang="en-US" sz="1800" dirty="0" smtClean="0">
                <a:solidFill>
                  <a:srgbClr val="000099"/>
                </a:solidFill>
              </a:rPr>
              <a:t>1)</a:t>
            </a:r>
            <a:endParaRPr lang="en-US" sz="1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0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479&quot;&gt;&lt;property id=&quot;20148&quot; value=&quot;5&quot;/&gt;&lt;property id=&quot;20300&quot; value=&quot;Slide 1&quot;/&gt;&lt;property id=&quot;20307&quot; value=&quot;291&quot;/&gt;&lt;/object&gt;&lt;object type=&quot;3&quot; unique_id=&quot;10483&quot;&gt;&lt;property id=&quot;20148&quot; value=&quot;5&quot;/&gt;&lt;property id=&quot;20300&quot; value=&quot;Slide 3&quot;/&gt;&lt;property id=&quot;20307&quot; value=&quot;292&quot;/&gt;&lt;/object&gt;&lt;object type=&quot;3&quot; unique_id=&quot;10615&quot;&gt;&lt;property id=&quot;20148&quot; value=&quot;5&quot;/&gt;&lt;property id=&quot;20300&quot; value=&quot;Slide 5&quot;/&gt;&lt;property id=&quot;20307&quot; value=&quot;293&quot;/&gt;&lt;/object&gt;&lt;object type=&quot;3&quot; unique_id=&quot;10616&quot;&gt;&lt;property id=&quot;20148&quot; value=&quot;5&quot;/&gt;&lt;property id=&quot;20300&quot; value=&quot;Slide 4&quot;/&gt;&lt;property id=&quot;20307&quot; value=&quot;294&quot;/&gt;&lt;/object&gt;&lt;object type=&quot;3&quot; unique_id=&quot;10617&quot;&gt;&lt;property id=&quot;20148&quot; value=&quot;5&quot;/&gt;&lt;property id=&quot;20300&quot; value=&quot;Slide 7&quot;/&gt;&lt;property id=&quot;20307&quot; value=&quot;295&quot;/&gt;&lt;/object&gt;&lt;object type=&quot;3&quot; unique_id=&quot;10618&quot;&gt;&lt;property id=&quot;20148&quot; value=&quot;5&quot;/&gt;&lt;property id=&quot;20300&quot; value=&quot;Slide 8&quot;/&gt;&lt;property id=&quot;20307&quot; value=&quot;296&quot;/&gt;&lt;/object&gt;&lt;object type=&quot;3&quot; unique_id=&quot;10619&quot;&gt;&lt;property id=&quot;20148&quot; value=&quot;5&quot;/&gt;&lt;property id=&quot;20300&quot; value=&quot;Slide 9&quot;/&gt;&lt;property id=&quot;20307&quot; value=&quot;297&quot;/&gt;&lt;/object&gt;&lt;object type=&quot;3&quot; unique_id=&quot;10620&quot;&gt;&lt;property id=&quot;20148&quot; value=&quot;5&quot;/&gt;&lt;property id=&quot;20300&quot; value=&quot;Slide 11&quot;/&gt;&lt;property id=&quot;20307&quot; value=&quot;298&quot;/&gt;&lt;/object&gt;&lt;object type=&quot;3&quot; unique_id=&quot;10621&quot;&gt;&lt;property id=&quot;20148&quot; value=&quot;5&quot;/&gt;&lt;property id=&quot;20300&quot; value=&quot;Slide 15&quot;/&gt;&lt;property id=&quot;20307&quot; value=&quot;299&quot;/&gt;&lt;/object&gt;&lt;object type=&quot;3&quot; unique_id=&quot;10633&quot;&gt;&lt;property id=&quot;20148&quot; value=&quot;5&quot;/&gt;&lt;property id=&quot;20300&quot; value=&quot;Slide 6&quot;/&gt;&lt;property id=&quot;20307&quot; value=&quot;300&quot;/&gt;&lt;/object&gt;&lt;object type=&quot;3&quot; unique_id=&quot;10646&quot;&gt;&lt;property id=&quot;20148&quot; value=&quot;5&quot;/&gt;&lt;property id=&quot;20300&quot; value=&quot;Slide 10&quot;/&gt;&lt;property id=&quot;20307&quot; value=&quot;301&quot;/&gt;&lt;/object&gt;&lt;object type=&quot;3&quot; unique_id=&quot;10842&quot;&gt;&lt;property id=&quot;20148&quot; value=&quot;5&quot;/&gt;&lt;property id=&quot;20300&quot; value=&quot;Slide 12&quot;/&gt;&lt;property id=&quot;20307&quot; value=&quot;302&quot;/&gt;&lt;/object&gt;&lt;object type=&quot;3&quot; unique_id=&quot;10843&quot;&gt;&lt;property id=&quot;20148&quot; value=&quot;5&quot;/&gt;&lt;property id=&quot;20300&quot; value=&quot;Slide 14&quot;/&gt;&lt;property id=&quot;20307&quot; value=&quot;303&quot;/&gt;&lt;/object&gt;&lt;object type=&quot;3&quot; unique_id=&quot;11009&quot;&gt;&lt;property id=&quot;20148&quot; value=&quot;5&quot;/&gt;&lt;property id=&quot;20300&quot; value=&quot;Slide 16&quot;/&gt;&lt;property id=&quot;20307&quot; value=&quot;304&quot;/&gt;&lt;/object&gt;&lt;object type=&quot;3&quot; unique_id=&quot;11026&quot;&gt;&lt;property id=&quot;20148&quot; value=&quot;5&quot;/&gt;&lt;property id=&quot;20300&quot; value=&quot;Slide 17&quot;/&gt;&lt;property id=&quot;20307&quot; value=&quot;305&quot;/&gt;&lt;/object&gt;&lt;object type=&quot;3&quot; unique_id=&quot;12387&quot;&gt;&lt;property id=&quot;20148&quot; value=&quot;5&quot;/&gt;&lt;property id=&quot;20300&quot; value=&quot;Slide 13&quot;/&gt;&lt;property id=&quot;20307&quot; value=&quot;306&quot;/&gt;&lt;/object&gt;&lt;object type=&quot;3&quot; unique_id=&quot;12514&quot;&gt;&lt;property id=&quot;20148&quot; value=&quot;5&quot;/&gt;&lt;property id=&quot;20300&quot; value=&quot;Slide 2&quot;/&gt;&lt;property id=&quot;20307&quot; value=&quot;3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12423</TotalTime>
  <Words>1082</Words>
  <Application>Microsoft Office PowerPoint</Application>
  <PresentationFormat>On-screen Show (4:3)</PresentationFormat>
  <Paragraphs>186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Osaka</vt:lpstr>
      <vt:lpstr>Times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Sumanas, Inc.</Manager>
  <Company>W. H. Freeman &amp; Co.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Chemical Analysis 7e</dc:title>
  <dc:subject/>
  <dc:creator>Daniel C. Harris</dc:creator>
  <cp:keywords/>
  <dc:description/>
  <cp:lastModifiedBy>Sleszynski, Neal</cp:lastModifiedBy>
  <cp:revision>957</cp:revision>
  <dcterms:created xsi:type="dcterms:W3CDTF">2002-12-24T01:08:46Z</dcterms:created>
  <dcterms:modified xsi:type="dcterms:W3CDTF">2020-02-04T23:08:06Z</dcterms:modified>
  <cp:category/>
</cp:coreProperties>
</file>